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8" r:id="rId3"/>
    <p:sldId id="305" r:id="rId4"/>
    <p:sldId id="306" r:id="rId5"/>
    <p:sldId id="308" r:id="rId6"/>
    <p:sldId id="310" r:id="rId7"/>
    <p:sldId id="279" r:id="rId8"/>
    <p:sldId id="300" r:id="rId9"/>
    <p:sldId id="262" r:id="rId10"/>
    <p:sldId id="304" r:id="rId11"/>
    <p:sldId id="298" r:id="rId12"/>
    <p:sldId id="311" r:id="rId13"/>
    <p:sldId id="312" r:id="rId14"/>
    <p:sldId id="309" r:id="rId15"/>
    <p:sldId id="259" r:id="rId16"/>
  </p:sldIdLst>
  <p:sldSz cx="9144000" cy="5143500" type="screen16x9"/>
  <p:notesSz cx="6858000" cy="9144000"/>
  <p:embeddedFontLst>
    <p:embeddedFont>
      <p:font typeface="Catamaran Light" panose="020B0604020202020204" charset="0"/>
      <p:regular r:id="rId18"/>
      <p:bold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Livvic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269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7DD8CC-2FDE-411C-8951-6480508B18AE}">
  <a:tblStyle styleId="{967DD8CC-2FDE-411C-8951-6480508B1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55699" autoAdjust="0"/>
  </p:normalViewPr>
  <p:slideViewPr>
    <p:cSldViewPr snapToGrid="0">
      <p:cViewPr varScale="1">
        <p:scale>
          <a:sx n="84" d="100"/>
          <a:sy n="84" d="100"/>
        </p:scale>
        <p:origin x="228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Muito boa tarde a todos! Eu sou o Edgar e este é o meu colega João. Hoje estamos aqui para vos apresentar o nosso projeto final. O nosso projeto é sobre o website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webmeteo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 inteligência artificial. Esperemos que gostem.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Ainda </a:t>
            </a:r>
            <a:r>
              <a:rPr lang="en-US" dirty="0" err="1"/>
              <a:t>como</a:t>
            </a:r>
            <a:r>
              <a:rPr lang="en-US" dirty="0"/>
              <a:t> parametros extra da rede neuronal nós </a:t>
            </a:r>
            <a:r>
              <a:rPr lang="en-US" dirty="0" err="1"/>
              <a:t>utilizamos</a:t>
            </a:r>
            <a:r>
              <a:rPr lang="en-US" dirty="0"/>
              <a:t> o Adam </a:t>
            </a:r>
            <a:r>
              <a:rPr lang="en-US" dirty="0" err="1"/>
              <a:t>como</a:t>
            </a:r>
            <a:r>
              <a:rPr lang="en-US" dirty="0"/>
              <a:t> Optimizer. O Optimizer é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ajustar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pesos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neurónio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motivos </a:t>
            </a:r>
            <a:r>
              <a:rPr lang="en-US" dirty="0" err="1"/>
              <a:t>por</a:t>
            </a:r>
            <a:r>
              <a:rPr lang="en-US" dirty="0"/>
              <a:t> termos </a:t>
            </a:r>
            <a:r>
              <a:rPr lang="en-US" dirty="0" err="1"/>
              <a:t>escolhido</a:t>
            </a:r>
            <a:r>
              <a:rPr lang="en-US" dirty="0"/>
              <a:t> o Adam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um learning rate </a:t>
            </a:r>
            <a:r>
              <a:rPr lang="en-US" dirty="0" err="1"/>
              <a:t>dinâmico</a:t>
            </a:r>
            <a:r>
              <a:rPr lang="en-US" dirty="0"/>
              <a:t>, ou seja, ele </a:t>
            </a:r>
            <a:r>
              <a:rPr lang="en-US" dirty="0" err="1"/>
              <a:t>mantém</a:t>
            </a:r>
            <a:r>
              <a:rPr lang="en-US" dirty="0"/>
              <a:t> learning rates </a:t>
            </a:r>
            <a:r>
              <a:rPr lang="en-US" dirty="0" err="1"/>
              <a:t>separados</a:t>
            </a:r>
            <a:r>
              <a:rPr lang="en-US" dirty="0"/>
              <a:t> para diferentes parametros </a:t>
            </a:r>
            <a:r>
              <a:rPr lang="en-US" dirty="0" err="1"/>
              <a:t>permitindo</a:t>
            </a:r>
            <a:r>
              <a:rPr lang="en-US" dirty="0"/>
              <a:t> </a:t>
            </a:r>
            <a:r>
              <a:rPr lang="en-US" dirty="0" err="1"/>
              <a:t>atualizações</a:t>
            </a:r>
            <a:r>
              <a:rPr lang="en-US" dirty="0"/>
              <a:t> </a:t>
            </a:r>
            <a:r>
              <a:rPr lang="en-US" dirty="0" err="1"/>
              <a:t>individuais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 também 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atualização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pesos baseados no </a:t>
            </a:r>
            <a:r>
              <a:rPr lang="en-US" dirty="0" err="1"/>
              <a:t>seu</a:t>
            </a:r>
            <a:r>
              <a:rPr lang="en-US" dirty="0"/>
              <a:t> momentum ou </a:t>
            </a:r>
            <a:r>
              <a:rPr lang="en-US" dirty="0" err="1"/>
              <a:t>ímpeto</a:t>
            </a:r>
            <a:r>
              <a:rPr lang="en-US" dirty="0"/>
              <a:t>, 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para atualizar os pesos com base no histórico dos gradientes e graças a isso ele consegue obter uma convergência rápida até aos melhores valores dos pesos.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 dirty="0">
              <a:solidFill>
                <a:srgbClr val="D1D5DB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Já como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loss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function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escolhemos a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Sparse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Categorical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Cross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Entropy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pela sua capacidade de lidar melhor com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datasets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desequilibrados, através da atribuição de pesos a classes mais escassas.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 dirty="0">
              <a:solidFill>
                <a:srgbClr val="D1D5DB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Por fim, implementámos ainda 3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. Primeiramente o Early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Stopping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que durante o treino de 100 ciclos que realizámos se a partir do ciclo nº30 não houvesse uma melhoria durante 15 ciclos parava automaticamente o treino. Este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é especialmente importante por ajudar a prever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overfitting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e poupar tempo e recursos computacionais em treino. Também implementámos o Model Checkpoint que ao atingir o melhor valor possível na precisão dos dados de teste o mesmo guarda todos os pesos dos neurónios que serão utilizados posteriormente na implementação do website. Por fim, já mais como medida de segurança implementámos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Terminate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On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Not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Number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. Este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serve apenas para evitar erros, terminando o treino automaticamente caso encontre um valor que não seja um número. </a:t>
            </a:r>
          </a:p>
        </p:txBody>
      </p:sp>
    </p:spTree>
    <p:extLst>
      <p:ext uri="{BB962C8B-B14F-4D97-AF65-F5344CB8AC3E}">
        <p14:creationId xmlns:p14="http://schemas.microsoft.com/office/powerpoint/2010/main" val="323786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74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Com a construção e o treino da rede neuronal, seguiu-se para o desenvolvimento do website para poder mostrar os resultados das previsões feita pela rede neuronal.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O website em si apresenta 2 principais funcionalidades divididas pelo ecrã. A primeira é a tabela das previsões em que apresenta as previsões para as próximas 3 horas para todos os diferentes distritos de Portugal. A segunda é a disponibilidade de uma imagem do mapa de Portugal com a junção da imagem do radar do IPMA atual.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Ambas as previsões como a imagem do radar, são atualizadas no website a cada 5</a:t>
            </a:r>
            <a:r>
              <a:rPr lang="pt-PT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minutos.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889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que o website pudesse mostrar as informações dos resultados da rede neuronal no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foi desenvolvida uma API em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 API em si começa por construir uma rota GET que vai buscar a imagem do radar do IPMA a partir da hora atual no formato UTC, mas com 10 minutos de atraso e arredondada de 5 a 5 minutos. No fim, esta rota, envia a imagem no formato de base64.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Além desta rota, a API também constrói uma outra rota GET que é responsável por pegar nessa mesma imagem do radar, carrega os melhores pesos que foram retiradas na construção e treino da rede neuronal e para cada hora das 3 e distrito, recorta a imagem para cada distrito para poder apresentar o mesmo formato que na construção e treino do modelo e faz a previsão. No fim dessa rota, adiciona todos os resultados num dicionário e envia no formato json.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370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Com o desenvolvimento do projeto final, foi analisado que apesar da rede neuronal não representar capacidades para fazer uma previsão correta nos dias de chuva intensa devido à indisponibilidade de imagens do radar vindas do IPMA com valores mais altos, foi possível obter uma previsão estável com uma precisão entre os 80 a 95%. Isto quer dizer que no caso de haver possibilidade de a rede neuronal disponibilizar de um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mais completo, com certeza, seria uma aplicação capaz de prever todos os comportamentos da atmosfera.</a:t>
            </a:r>
          </a:p>
        </p:txBody>
      </p:sp>
    </p:spTree>
    <p:extLst>
      <p:ext uri="{BB962C8B-B14F-4D97-AF65-F5344CB8AC3E}">
        <p14:creationId xmlns:p14="http://schemas.microsoft.com/office/powerpoint/2010/main" val="4040135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Primeiro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começaremos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pequeno introdução sobre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conceito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do projeto,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seguida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um enquadramento teorico para um melhor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entendimento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da explicação do mesmo, as ferramentas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utilizadas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para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seu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desenvolvimento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,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processo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construção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e treino da rede neuronal,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falaremos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sobre o website desenvolvido,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analisaremos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resultados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finais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terminando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breve conclusão.</a:t>
            </a: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 previsão do tempo é uma área multidisciplinar que com satélites, radares e entre outros sensores, conseguimos observar a atmosfera, aplicar técnicas de modelagem e processar de dados para que possa ser estimada.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Os dados que esses dispositivos e sensores recolhem incluem informações como a intensidade do vento, temperatura, humidade, pressão atmosférica, precipitação que podem alimentar modelos computacionais de modo a simular o comportamento da atmosfera. Essa simulação pode melhorar com o uso de técnicas de Deep Learning.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Neste projeto final, foi desenvolvido uma rede neuronal Convolucional em Deep Learning para obter uma melhor previsão da precipitação de Portugal a curto prazo, com base em imagens de radares meteorológicos do IPMA.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4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Na base do Deep Learning estão os neurónios artificiais. Basicamente, o neurónio artificial copia o funcionamento do neurónio biológico. Ao receber informação, ele atribui um peso a essa informação de acordo com a sua importância, soma 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passa o total pela função de ativação. O valor do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é um parâmetro adicional criado para dar importância a todos os neurónios mesmo que os seus pesos sejam 0. Ao fazer isso, o neurónio terá sempre influência no output final. Já a função de ativação tem como objetivo introduzir a não-linearidade à saída do neurónio, ou seja, fazer com que, por exemplo, grandes alterações no input não proporcionem alterações equivalentes ao output.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Já uma rede neuronal é apenas um conjunto de neurónios artificiais interligados.</a:t>
            </a:r>
          </a:p>
        </p:txBody>
      </p:sp>
    </p:spTree>
    <p:extLst>
      <p:ext uri="{BB962C8B-B14F-4D97-AF65-F5344CB8AC3E}">
        <p14:creationId xmlns:p14="http://schemas.microsoft.com/office/powerpoint/2010/main" val="1781263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contexto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 problema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desenvolvido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 neuronal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convolucional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é um tipo de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dedicado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classificação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imagens. Tem muitas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aplicações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reconhecimento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facial,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e para isso tem alguns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tipos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camadas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especificas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eu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irei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explicar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detalhe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Começando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Batch Normalization layer,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providenciar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um treino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estável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Para isso,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receber 10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input,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pega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parte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digamos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primeiro pixel de todas as fotos,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subtrai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original pela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média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todos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primeiros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pixeis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dividido pelo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desvio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padrão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mesmos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é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às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sua integra e assim faz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dados sejam menos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dispersos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seguida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temos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convolutiona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layer. 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 objetivo principal desta é aplicar filtros espaciais a um dado de entrada (neste caso uma imagem) para extrair características relevantes. Cada filtro é uma matriz de pesos que percorre a imagem através de operações de convolução. A convolução envolve a multiplicação dos valores de pixel de entrada pelo filtro correspondente, somando os resultados e produzindo um valor de saída em uma nova matriz conhecida como mapa de características. Ao fazê-lo a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convolutional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layer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é capaz de aprender diferentes tipos de características, como bordas, texturas, padrões e formas, em várias escalas e localizações dentro da imagem de entrada.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832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Temos ainda a Pooling Layer.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diminuir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mapa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caracteristicas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gerado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convolutional layer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extraindo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importantes.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duas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vertentes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consequentemente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duas formas de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fazer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Neste projeto nós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utilizámos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vertentes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 Max Pooling Layer.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dentro da área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estabelecida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encontra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pixel com o valor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alto e passa esse valor para o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Finalmente temos a Dropout Layer.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funciona de forma bastante simples. 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atribui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certa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percentagem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neurónios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0 fazendo com que dessa forma, evite um pouco o overfitting, um problema bastante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comum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redes neuronais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apenas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ser capaz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identificar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imagens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treinada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ser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obsoleta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para dados novos.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850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este projeto sobre a previsão da precipitação de Portugal, foram utilizadas um conjunto de ferramentas que permitiram o desenvolvimento do mesmo.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poder aproveitar uma boa gestão e partilha do código de modo a facilitar o trabalho da equipa e manter um histórico de alterações, foi utilizado o GitHub Desktop.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explorar e analisar os dados da precipitação, construir e treinar a rede neuronal que pudesse simular a previsão para as próximas 3 horas em cada distrito de Portugal, foi utilizado 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que é uma plataforma web de computação com suporte a células, o que é uma grande vantagem por poder disponibilizar uma execução do código interativa. Para código mais específico em Deep Learning, foi utilizado a biblioteca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De forma a poder aplicar o modelo da rede neuronal treinada, foi desenvolvida uma interface de utilizador dinâmica e responsiva com o vue.js como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uma API em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tratar da lógica de negócio como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Como IDE para o desenvolvimento do website, foi escolhido o Visual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Studio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44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176EF-A1EB-8181-6E35-D018947F0F73}"/>
              </a:ext>
            </a:extLst>
          </p:cNvPr>
          <p:cNvSpPr txBox="1"/>
          <p:nvPr userDrawn="1"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‹#›</a:t>
            </a:fld>
            <a:endParaRPr lang="pt-PT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60" r:id="rId6"/>
    <p:sldLayoutId id="2147483661" r:id="rId7"/>
    <p:sldLayoutId id="2147483663" r:id="rId8"/>
    <p:sldLayoutId id="2147483664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87D9D9-38C0-674F-C5A1-7F1CF4239DF5}"/>
              </a:ext>
            </a:extLst>
          </p:cNvPr>
          <p:cNvSpPr/>
          <p:nvPr/>
        </p:nvSpPr>
        <p:spPr>
          <a:xfrm>
            <a:off x="2214590" y="0"/>
            <a:ext cx="692941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99072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56875" y="847700"/>
            <a:ext cx="5036950" cy="3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1"/>
                </a:solidFill>
              </a:rPr>
              <a:t>Site </a:t>
            </a:r>
            <a:r>
              <a:rPr lang="pt-PT" dirty="0" err="1">
                <a:solidFill>
                  <a:schemeClr val="lt1"/>
                </a:solidFill>
              </a:rPr>
              <a:t>WebMeteo</a:t>
            </a:r>
            <a:r>
              <a:rPr lang="pt-PT" dirty="0">
                <a:solidFill>
                  <a:schemeClr val="lt1"/>
                </a:solidFill>
              </a:rPr>
              <a:t> com Inteligência Artificial</a:t>
            </a:r>
            <a:endParaRPr lang="pt-PT"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BD245-8B8B-E01C-C5C9-E02AFFBD8E6B}"/>
              </a:ext>
            </a:extLst>
          </p:cNvPr>
          <p:cNvSpPr txBox="1"/>
          <p:nvPr/>
        </p:nvSpPr>
        <p:spPr>
          <a:xfrm>
            <a:off x="5402450" y="2656662"/>
            <a:ext cx="32910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Projeto Informático realizado por:</a:t>
            </a:r>
          </a:p>
          <a:p>
            <a:r>
              <a:rPr lang="pt-PT" dirty="0">
                <a:solidFill>
                  <a:schemeClr val="bg1"/>
                </a:solidFill>
              </a:rPr>
              <a:t>→ Edgar Mendes nº2201698</a:t>
            </a:r>
          </a:p>
          <a:p>
            <a:r>
              <a:rPr lang="pt-PT" dirty="0">
                <a:solidFill>
                  <a:schemeClr val="bg1"/>
                </a:solidFill>
              </a:rPr>
              <a:t>→ João Oliveira nº2201705 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Sob orientação de: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João Pereira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Rui Monteiro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087A2E-F6A1-2295-A545-4CC698B08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35" y="-135622"/>
            <a:ext cx="3667348" cy="1022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1E4D8-6414-E622-3ED3-71AC26FBC0DC}"/>
              </a:ext>
            </a:extLst>
          </p:cNvPr>
          <p:cNvSpPr txBox="1"/>
          <p:nvPr/>
        </p:nvSpPr>
        <p:spPr>
          <a:xfrm>
            <a:off x="8693150" y="4831445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8"/>
    </mc:Choice>
    <mc:Fallback xmlns="">
      <p:transition spd="slow" advTm="34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5BA0F5-7B65-9FE6-F0D7-A6E6DD1E0407}"/>
              </a:ext>
            </a:extLst>
          </p:cNvPr>
          <p:cNvSpPr/>
          <p:nvPr/>
        </p:nvSpPr>
        <p:spPr>
          <a:xfrm>
            <a:off x="0" y="367037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3C969-DFF4-8B4D-D5AB-0BE64E1F128D}"/>
              </a:ext>
            </a:extLst>
          </p:cNvPr>
          <p:cNvSpPr/>
          <p:nvPr/>
        </p:nvSpPr>
        <p:spPr>
          <a:xfrm>
            <a:off x="2705100" y="226233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B0577-840D-77D0-7F7E-3E761A311528}"/>
              </a:ext>
            </a:extLst>
          </p:cNvPr>
          <p:cNvSpPr/>
          <p:nvPr/>
        </p:nvSpPr>
        <p:spPr>
          <a:xfrm>
            <a:off x="0" y="883127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2" name="Google Shape;422;p43"/>
          <p:cNvSpPr/>
          <p:nvPr/>
        </p:nvSpPr>
        <p:spPr>
          <a:xfrm>
            <a:off x="3962325" y="3748273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1204823" y="2315700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204823" y="2379300"/>
            <a:ext cx="14969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Loss function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882423" y="3817755"/>
            <a:ext cx="114729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Callbacks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8547CB03-21E6-87F2-35EE-8175D338DFE9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6;p44">
            <a:extLst>
              <a:ext uri="{FF2B5EF4-FFF2-40B4-BE49-F238E27FC236}">
                <a16:creationId xmlns:a16="http://schemas.microsoft.com/office/drawing/2014/main" id="{5B93AA8C-D492-69EF-F04C-74C13421262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962325" y="982962"/>
            <a:ext cx="2077778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882423" y="1046562"/>
            <a:ext cx="11576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Optimizer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49BDE-B328-9894-D5AF-00C635B18721}"/>
              </a:ext>
            </a:extLst>
          </p:cNvPr>
          <p:cNvSpPr txBox="1"/>
          <p:nvPr/>
        </p:nvSpPr>
        <p:spPr>
          <a:xfrm>
            <a:off x="3741028" y="2270973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Sparse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Categorical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Cross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Entropy</a:t>
            </a:r>
            <a:endParaRPr lang="pt-PT" sz="18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8F0E2-3606-22EE-A79D-903BAB8B33D5}"/>
              </a:ext>
            </a:extLst>
          </p:cNvPr>
          <p:cNvSpPr txBox="1"/>
          <p:nvPr/>
        </p:nvSpPr>
        <p:spPr>
          <a:xfrm>
            <a:off x="0" y="878871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Adam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DB934-8EA4-5770-A4A2-F16BF9DD8346}"/>
              </a:ext>
            </a:extLst>
          </p:cNvPr>
          <p:cNvSpPr txBox="1"/>
          <p:nvPr/>
        </p:nvSpPr>
        <p:spPr>
          <a:xfrm>
            <a:off x="-10381" y="4163623"/>
            <a:ext cx="1963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Early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Stopping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Model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Checkpoint</a:t>
            </a: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TerminateOnNaN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0ECB5D-6218-AA4F-E85C-A1A74540EE69}"/>
              </a:ext>
            </a:extLst>
          </p:cNvPr>
          <p:cNvSpPr txBox="1"/>
          <p:nvPr/>
        </p:nvSpPr>
        <p:spPr>
          <a:xfrm>
            <a:off x="3979121" y="2845708"/>
            <a:ext cx="3326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Indicada para classificação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multi-classe</a:t>
            </a:r>
            <a:endParaRPr lang="pt-PT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Lida bem com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datasets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desequilibrados</a:t>
            </a: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Computacionalmente eficaz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73B46-CEC5-0B1E-8AA4-3009E0D77060}"/>
              </a:ext>
            </a:extLst>
          </p:cNvPr>
          <p:cNvSpPr txBox="1"/>
          <p:nvPr/>
        </p:nvSpPr>
        <p:spPr>
          <a:xfrm>
            <a:off x="18895" y="1461303"/>
            <a:ext cx="3661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r>
              <a:rPr lang="pt-PT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rate 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dinâmico 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Atualizações nos pesos baseados no ímpeto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Convergência rápida</a:t>
            </a:r>
          </a:p>
        </p:txBody>
      </p:sp>
    </p:spTree>
    <p:extLst>
      <p:ext uri="{BB962C8B-B14F-4D97-AF65-F5344CB8AC3E}">
        <p14:creationId xmlns:p14="http://schemas.microsoft.com/office/powerpoint/2010/main" val="103785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/>
          <p:nvPr/>
        </p:nvSpPr>
        <p:spPr>
          <a:xfrm>
            <a:off x="4029342" y="2679104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"/>
          <p:cNvSpPr/>
          <p:nvPr/>
        </p:nvSpPr>
        <p:spPr>
          <a:xfrm rot="5400000">
            <a:off x="1937240" y="20462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5445370" y="3987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5445370" y="20462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>
            <a:off x="0" y="326613"/>
            <a:ext cx="914399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04. Construção e treino da rede neuronal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 rot="5400000">
            <a:off x="1937240" y="3987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670287" y="1326917"/>
            <a:ext cx="175987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1ª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2656851" y="2966689"/>
            <a:ext cx="177331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3ª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520677" y="1320108"/>
            <a:ext cx="245724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2ª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534241" y="2971758"/>
            <a:ext cx="219134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4ª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254" y="1668929"/>
            <a:ext cx="3425207" cy="1229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20 imagens por classe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28,95%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966" y="3331928"/>
            <a:ext cx="3424496" cy="121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com duas etapas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para várias horas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88,89%, 87,5% e 95,5%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 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1689706"/>
            <a:ext cx="3418326" cy="1208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320 imagens por classe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37,6%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3307369"/>
            <a:ext cx="3425208" cy="1238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Tamanho das imagens reduzido para 100 pixels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100%</a:t>
            </a:r>
          </a:p>
        </p:txBody>
      </p:sp>
      <p:sp>
        <p:nvSpPr>
          <p:cNvPr id="3" name="Google Shape;541;p47">
            <a:extLst>
              <a:ext uri="{FF2B5EF4-FFF2-40B4-BE49-F238E27FC236}">
                <a16:creationId xmlns:a16="http://schemas.microsoft.com/office/drawing/2014/main" id="{E12FF1BE-A737-25BE-1B92-C4AF22B63733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36;p44">
            <a:extLst>
              <a:ext uri="{FF2B5EF4-FFF2-40B4-BE49-F238E27FC236}">
                <a16:creationId xmlns:a16="http://schemas.microsoft.com/office/drawing/2014/main" id="{6B043C8F-EE9C-1506-6862-7DE123ACAB4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7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6267DAF-D65A-C369-F5B6-7CFE2A8A7D0B}"/>
              </a:ext>
            </a:extLst>
          </p:cNvPr>
          <p:cNvGrpSpPr/>
          <p:nvPr/>
        </p:nvGrpSpPr>
        <p:grpSpPr>
          <a:xfrm>
            <a:off x="3581400" y="963109"/>
            <a:ext cx="5848349" cy="3599900"/>
            <a:chOff x="0" y="1590675"/>
            <a:chExt cx="5848349" cy="35999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12A73E-DEDE-7705-BF2C-04E2A54CF68C}"/>
                </a:ext>
              </a:extLst>
            </p:cNvPr>
            <p:cNvGrpSpPr/>
            <p:nvPr/>
          </p:nvGrpSpPr>
          <p:grpSpPr>
            <a:xfrm>
              <a:off x="0" y="1590675"/>
              <a:ext cx="5449325" cy="3533775"/>
              <a:chOff x="0" y="1590675"/>
              <a:chExt cx="5449325" cy="3533775"/>
            </a:xfrm>
          </p:grpSpPr>
          <p:sp>
            <p:nvSpPr>
              <p:cNvPr id="600" name="Google Shape;600;p51"/>
              <p:cNvSpPr/>
              <p:nvPr/>
            </p:nvSpPr>
            <p:spPr>
              <a:xfrm>
                <a:off x="0" y="1590675"/>
                <a:ext cx="5449325" cy="3533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D793B7-8320-F003-76C9-93A4757CB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515" y="1597815"/>
                <a:ext cx="4656795" cy="3519493"/>
              </a:xfrm>
              <a:prstGeom prst="rect">
                <a:avLst/>
              </a:prstGeom>
            </p:spPr>
          </p:pic>
        </p:grpSp>
        <p:sp>
          <p:nvSpPr>
            <p:cNvPr id="603" name="Google Shape;603;p51"/>
            <p:cNvSpPr/>
            <p:nvPr/>
          </p:nvSpPr>
          <p:spPr>
            <a:xfrm>
              <a:off x="4961824" y="3371850"/>
              <a:ext cx="886525" cy="1818725"/>
            </a:xfrm>
            <a:prstGeom prst="rect">
              <a:avLst/>
            </a:prstGeom>
            <a:solidFill>
              <a:srgbClr val="CFC3A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5104-7218-E5EE-7947-C12DA8AE2BFA}"/>
              </a:ext>
            </a:extLst>
          </p:cNvPr>
          <p:cNvSpPr txBox="1"/>
          <p:nvPr/>
        </p:nvSpPr>
        <p:spPr>
          <a:xfrm>
            <a:off x="112734" y="1663809"/>
            <a:ext cx="32305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as próximas três horas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todos os distritos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Os dados e a imagem do radar são atualizadas a cada 10 minutos</a:t>
            </a:r>
          </a:p>
        </p:txBody>
      </p:sp>
    </p:spTree>
    <p:extLst>
      <p:ext uri="{BB962C8B-B14F-4D97-AF65-F5344CB8AC3E}">
        <p14:creationId xmlns:p14="http://schemas.microsoft.com/office/powerpoint/2010/main" val="128239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1190F-A419-4391-7D34-1CA04F309884}"/>
              </a:ext>
            </a:extLst>
          </p:cNvPr>
          <p:cNvGrpSpPr/>
          <p:nvPr/>
        </p:nvGrpSpPr>
        <p:grpSpPr>
          <a:xfrm>
            <a:off x="3810282" y="1030546"/>
            <a:ext cx="1543050" cy="1814452"/>
            <a:chOff x="3996439" y="1049596"/>
            <a:chExt cx="1543050" cy="1814452"/>
          </a:xfrm>
        </p:grpSpPr>
        <p:pic>
          <p:nvPicPr>
            <p:cNvPr id="2054" name="Picture 6" descr="Api - Free computer icons">
              <a:extLst>
                <a:ext uri="{FF2B5EF4-FFF2-40B4-BE49-F238E27FC236}">
                  <a16:creationId xmlns:a16="http://schemas.microsoft.com/office/drawing/2014/main" id="{67F932DF-BC04-E565-CE01-E360779B2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6439" y="1320998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8C7131-0F08-2345-F9DC-FE896A174814}"/>
                </a:ext>
              </a:extLst>
            </p:cNvPr>
            <p:cNvSpPr txBox="1"/>
            <p:nvPr/>
          </p:nvSpPr>
          <p:spPr>
            <a:xfrm>
              <a:off x="4205149" y="1049596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Flask</a:t>
              </a:r>
              <a:r>
                <a:rPr lang="pt-PT" b="1" dirty="0">
                  <a:latin typeface="Livvic" pitchFamily="2" charset="0"/>
                </a:rPr>
                <a:t> API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6E7647-9FE3-3FE5-F236-C392570BB560}"/>
              </a:ext>
            </a:extLst>
          </p:cNvPr>
          <p:cNvGrpSpPr/>
          <p:nvPr/>
        </p:nvGrpSpPr>
        <p:grpSpPr>
          <a:xfrm>
            <a:off x="78121" y="1037094"/>
            <a:ext cx="1656223" cy="1807904"/>
            <a:chOff x="7222829" y="1030546"/>
            <a:chExt cx="1656223" cy="1807904"/>
          </a:xfrm>
        </p:grpSpPr>
        <p:pic>
          <p:nvPicPr>
            <p:cNvPr id="2056" name="Picture 8" descr="Server - Free multimedia icons">
              <a:extLst>
                <a:ext uri="{FF2B5EF4-FFF2-40B4-BE49-F238E27FC236}">
                  <a16:creationId xmlns:a16="http://schemas.microsoft.com/office/drawing/2014/main" id="{E13680CC-04BF-9F68-0CCA-A74E67BA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16" y="1447800"/>
              <a:ext cx="1390650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D707E-B045-F770-B31C-FEA2BE0674A9}"/>
                </a:ext>
              </a:extLst>
            </p:cNvPr>
            <p:cNvSpPr txBox="1"/>
            <p:nvPr/>
          </p:nvSpPr>
          <p:spPr>
            <a:xfrm>
              <a:off x="7222829" y="1030546"/>
              <a:ext cx="16562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i="1" dirty="0">
                  <a:latin typeface="Livvic" pitchFamily="2" charset="0"/>
                </a:rPr>
                <a:t>Website</a:t>
              </a:r>
              <a:r>
                <a:rPr lang="pt-PT" b="1" dirty="0">
                  <a:latin typeface="Livvic" pitchFamily="2" charset="0"/>
                </a:rPr>
                <a:t> do IPMA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FBA9088-8567-7400-2183-BCFB0EEE6ED2}"/>
              </a:ext>
            </a:extLst>
          </p:cNvPr>
          <p:cNvSpPr/>
          <p:nvPr/>
        </p:nvSpPr>
        <p:spPr>
          <a:xfrm>
            <a:off x="1807998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99ECFE-B09A-24C3-D3E9-DBE313B74D48}"/>
              </a:ext>
            </a:extLst>
          </p:cNvPr>
          <p:cNvSpPr/>
          <p:nvPr/>
        </p:nvSpPr>
        <p:spPr>
          <a:xfrm>
            <a:off x="5389680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AEC5E-C66A-316E-3CB4-8F3D5D64A4A2}"/>
              </a:ext>
            </a:extLst>
          </p:cNvPr>
          <p:cNvSpPr txBox="1"/>
          <p:nvPr/>
        </p:nvSpPr>
        <p:spPr>
          <a:xfrm>
            <a:off x="5389680" y="2417861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</a:t>
            </a:r>
            <a:r>
              <a:rPr lang="pt-PT">
                <a:latin typeface="Catamaran Light" panose="020B0604020202020204" charset="0"/>
                <a:cs typeface="Catamaran Light" panose="020B0604020202020204" charset="0"/>
              </a:rPr>
              <a:t>cada 5 </a:t>
            </a:r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minutos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84B9EEC-A9F3-8072-4A2E-EA8FC4B8124D}"/>
              </a:ext>
            </a:extLst>
          </p:cNvPr>
          <p:cNvSpPr/>
          <p:nvPr/>
        </p:nvSpPr>
        <p:spPr>
          <a:xfrm rot="10800000">
            <a:off x="5389680" y="2143125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EC9A9-91AD-958D-DE6B-D904E9BECDA0}"/>
              </a:ext>
            </a:extLst>
          </p:cNvPr>
          <p:cNvSpPr txBox="1"/>
          <p:nvPr/>
        </p:nvSpPr>
        <p:spPr>
          <a:xfrm>
            <a:off x="1807998" y="1715407"/>
            <a:ext cx="200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Imagem atual dos radares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4E5113-ED8E-94CE-C326-FE4DBAC1CE95}"/>
              </a:ext>
            </a:extLst>
          </p:cNvPr>
          <p:cNvSpPr/>
          <p:nvPr/>
        </p:nvSpPr>
        <p:spPr>
          <a:xfrm rot="10800000">
            <a:off x="1824456" y="2148513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94BFA-4CC4-4B4E-0873-0846C1618A3E}"/>
              </a:ext>
            </a:extLst>
          </p:cNvPr>
          <p:cNvSpPr txBox="1"/>
          <p:nvPr/>
        </p:nvSpPr>
        <p:spPr>
          <a:xfrm>
            <a:off x="5426028" y="1724798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Previsões e imagem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ABBE572-EDCD-5773-2E43-1CFE13E7DE49}"/>
              </a:ext>
            </a:extLst>
          </p:cNvPr>
          <p:cNvSpPr/>
          <p:nvPr/>
        </p:nvSpPr>
        <p:spPr>
          <a:xfrm rot="5400000">
            <a:off x="4252645" y="2947799"/>
            <a:ext cx="638709" cy="38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517D1D-9124-1FBC-BB36-BE029BBC16B5}"/>
              </a:ext>
            </a:extLst>
          </p:cNvPr>
          <p:cNvGrpSpPr/>
          <p:nvPr/>
        </p:nvGrpSpPr>
        <p:grpSpPr>
          <a:xfrm>
            <a:off x="2714031" y="3496209"/>
            <a:ext cx="3735552" cy="1543050"/>
            <a:chOff x="2704224" y="3496209"/>
            <a:chExt cx="3735552" cy="15430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A8681C-3351-4D72-AD2A-6F95349CABB6}"/>
                </a:ext>
              </a:extLst>
            </p:cNvPr>
            <p:cNvSpPr/>
            <p:nvPr/>
          </p:nvSpPr>
          <p:spPr>
            <a:xfrm>
              <a:off x="2704224" y="3496209"/>
              <a:ext cx="3735552" cy="1543050"/>
            </a:xfrm>
            <a:prstGeom prst="rect">
              <a:avLst/>
            </a:prstGeom>
            <a:solidFill>
              <a:srgbClr val="43434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5DC40D-058F-4005-0135-7DE06B7866AE}"/>
                </a:ext>
              </a:extLst>
            </p:cNvPr>
            <p:cNvSpPr/>
            <p:nvPr/>
          </p:nvSpPr>
          <p:spPr>
            <a:xfrm>
              <a:off x="3026231" y="4232580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hora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5F0C90-D8DA-E227-2566-6C15B8F1C2BC}"/>
                </a:ext>
              </a:extLst>
            </p:cNvPr>
            <p:cNvSpPr/>
            <p:nvPr/>
          </p:nvSpPr>
          <p:spPr>
            <a:xfrm>
              <a:off x="4827867" y="4212369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distrito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149FC4-E49E-8FB1-8010-7B3E4D69CF09}"/>
                </a:ext>
              </a:extLst>
            </p:cNvPr>
            <p:cNvSpPr txBox="1"/>
            <p:nvPr/>
          </p:nvSpPr>
          <p:spPr>
            <a:xfrm>
              <a:off x="2704224" y="3555205"/>
              <a:ext cx="373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400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Previsão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7F3930-5FBE-4337-5225-0854184A3DD0}"/>
              </a:ext>
            </a:extLst>
          </p:cNvPr>
          <p:cNvGrpSpPr/>
          <p:nvPr/>
        </p:nvGrpSpPr>
        <p:grpSpPr>
          <a:xfrm>
            <a:off x="7428312" y="1085283"/>
            <a:ext cx="1543050" cy="1850827"/>
            <a:chOff x="410656" y="1140023"/>
            <a:chExt cx="1543050" cy="1850827"/>
          </a:xfrm>
        </p:grpSpPr>
        <p:pic>
          <p:nvPicPr>
            <p:cNvPr id="7" name="Picture 2" descr="Laptop - Free computer icons">
              <a:extLst>
                <a:ext uri="{FF2B5EF4-FFF2-40B4-BE49-F238E27FC236}">
                  <a16:creationId xmlns:a16="http://schemas.microsoft.com/office/drawing/2014/main" id="{9F629C50-A36F-E9F5-A158-BF9081EA1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56" y="1447800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29E71B-7AB2-1367-F975-A614DFDF5191}"/>
                </a:ext>
              </a:extLst>
            </p:cNvPr>
            <p:cNvSpPr txBox="1"/>
            <p:nvPr/>
          </p:nvSpPr>
          <p:spPr>
            <a:xfrm>
              <a:off x="619367" y="1140023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WebMeteo</a:t>
              </a:r>
              <a:endParaRPr lang="pt-PT" b="1" dirty="0">
                <a:latin typeface="Livvic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E084C3-D0F2-4DB0-B257-3690742BFEC4}"/>
              </a:ext>
            </a:extLst>
          </p:cNvPr>
          <p:cNvSpPr txBox="1"/>
          <p:nvPr/>
        </p:nvSpPr>
        <p:spPr>
          <a:xfrm>
            <a:off x="1824455" y="2410344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cada 5 minutos</a:t>
            </a:r>
          </a:p>
        </p:txBody>
      </p:sp>
    </p:spTree>
    <p:extLst>
      <p:ext uri="{BB962C8B-B14F-4D97-AF65-F5344CB8AC3E}">
        <p14:creationId xmlns:p14="http://schemas.microsoft.com/office/powerpoint/2010/main" val="37061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251148" y="1304255"/>
            <a:ext cx="3002101" cy="11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A rede não apresenta capacidades para fazer uma previsão correta em dias de chuva intensa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251148" y="3357332"/>
            <a:ext cx="3140252" cy="1133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Foi possível obter uma previsão estável apesar da carência de dados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251148" y="91935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Pontos </a:t>
            </a:r>
            <a:r>
              <a:rPr lang="en-US" dirty="0" err="1">
                <a:solidFill>
                  <a:schemeClr val="tx1"/>
                </a:solidFill>
              </a:rPr>
              <a:t>negativos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233300" y="295113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Pontos positivos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2;p51">
            <a:extLst>
              <a:ext uri="{FF2B5EF4-FFF2-40B4-BE49-F238E27FC236}">
                <a16:creationId xmlns:a16="http://schemas.microsoft.com/office/drawing/2014/main" id="{7FBC3AFE-631F-4C1A-1BA0-D531D7F239E9}"/>
              </a:ext>
            </a:extLst>
          </p:cNvPr>
          <p:cNvSpPr txBox="1">
            <a:spLocks/>
          </p:cNvSpPr>
          <p:nvPr/>
        </p:nvSpPr>
        <p:spPr>
          <a:xfrm>
            <a:off x="112733" y="104241"/>
            <a:ext cx="4818152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dirty="0"/>
              <a:t>06. Análise de resultados</a:t>
            </a:r>
          </a:p>
        </p:txBody>
      </p:sp>
    </p:spTree>
    <p:extLst>
      <p:ext uri="{BB962C8B-B14F-4D97-AF65-F5344CB8AC3E}">
        <p14:creationId xmlns:p14="http://schemas.microsoft.com/office/powerpoint/2010/main" val="267753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0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676775" y="19105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Ótima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escalabilidade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Apresentará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imprecisão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épocas</a:t>
            </a:r>
            <a:r>
              <a:rPr lang="en-US" dirty="0"/>
              <a:t> de chuva </a:t>
            </a:r>
            <a:r>
              <a:rPr lang="en-US" dirty="0" err="1"/>
              <a:t>intensa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Com um </a:t>
            </a:r>
            <a:r>
              <a:rPr lang="en-US" i="1" dirty="0"/>
              <a:t>dataset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  <a:r>
              <a:rPr lang="en-US" dirty="0" err="1"/>
              <a:t>tornar</a:t>
            </a:r>
            <a:r>
              <a:rPr lang="en-US" dirty="0"/>
              <a:t>-se-á </a:t>
            </a:r>
            <a:r>
              <a:rPr lang="en-US" dirty="0" err="1"/>
              <a:t>uma</a:t>
            </a:r>
            <a:r>
              <a:rPr lang="en-US" dirty="0"/>
              <a:t> ferramenta muito </a:t>
            </a:r>
            <a:r>
              <a:rPr lang="en-US" dirty="0" err="1"/>
              <a:t>útil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 Conclusão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878190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64B6FD-607B-4992-3386-C9FA1603BC02}"/>
              </a:ext>
            </a:extLst>
          </p:cNvPr>
          <p:cNvGrpSpPr/>
          <p:nvPr/>
        </p:nvGrpSpPr>
        <p:grpSpPr>
          <a:xfrm>
            <a:off x="2295823" y="529686"/>
            <a:ext cx="1951346" cy="830997"/>
            <a:chOff x="2259961" y="-86603"/>
            <a:chExt cx="1951346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25858B-49EC-FB14-12B1-9A3C309BE5BF}"/>
                </a:ext>
              </a:extLst>
            </p:cNvPr>
            <p:cNvSpPr txBox="1"/>
            <p:nvPr/>
          </p:nvSpPr>
          <p:spPr>
            <a:xfrm>
              <a:off x="3209110" y="202893"/>
              <a:ext cx="10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Introdução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77DA6A-CD8F-E208-E85F-F1F194CEF40F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3AF0A2-7225-FD0F-E4FA-D0A60DF88222}"/>
              </a:ext>
            </a:extLst>
          </p:cNvPr>
          <p:cNvGrpSpPr/>
          <p:nvPr/>
        </p:nvGrpSpPr>
        <p:grpSpPr>
          <a:xfrm>
            <a:off x="2295823" y="1182784"/>
            <a:ext cx="3528998" cy="830997"/>
            <a:chOff x="2259961" y="-86603"/>
            <a:chExt cx="3528998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7E21B9-319A-4820-DEED-B6C2CB57E3DE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Enquadramento teórico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58634-368B-0688-4FAF-2FA3C947AA89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B9981E-4A9A-BD87-16C2-80EAD1B19C03}"/>
              </a:ext>
            </a:extLst>
          </p:cNvPr>
          <p:cNvGrpSpPr/>
          <p:nvPr/>
        </p:nvGrpSpPr>
        <p:grpSpPr>
          <a:xfrm>
            <a:off x="2295823" y="2377383"/>
            <a:ext cx="4423227" cy="830997"/>
            <a:chOff x="2259961" y="-86603"/>
            <a:chExt cx="4423227" cy="8309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783C9-CDC5-3053-851B-3B8756A7C7D6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Construção e treino da rede neuronal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3DA6E-D970-9F07-42B9-E196F701234A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8BD50F-2823-01D5-CEF0-14D6C8B963EF}"/>
              </a:ext>
            </a:extLst>
          </p:cNvPr>
          <p:cNvGrpSpPr/>
          <p:nvPr/>
        </p:nvGrpSpPr>
        <p:grpSpPr>
          <a:xfrm>
            <a:off x="2295823" y="2986142"/>
            <a:ext cx="4423227" cy="830997"/>
            <a:chOff x="2259961" y="-86603"/>
            <a:chExt cx="4423227" cy="8309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5C66B-B6F6-0731-EBED-5D29D03897ED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Website desenvolvido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BA05C5-7DE1-7E4E-ACA4-1375201C44C6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168142-5802-BB51-8891-C8967E6CFD94}"/>
              </a:ext>
            </a:extLst>
          </p:cNvPr>
          <p:cNvGrpSpPr/>
          <p:nvPr/>
        </p:nvGrpSpPr>
        <p:grpSpPr>
          <a:xfrm>
            <a:off x="2295823" y="3618108"/>
            <a:ext cx="4423227" cy="830997"/>
            <a:chOff x="2259961" y="-86603"/>
            <a:chExt cx="4423227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BFE6B0-5B40-ECB4-930B-C91CEC0BDD37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Análise de resultados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0D8710-F845-EB72-CC38-3199ADB46812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06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4A373F-C29E-D41A-456A-82FFC983849A}"/>
              </a:ext>
            </a:extLst>
          </p:cNvPr>
          <p:cNvGrpSpPr/>
          <p:nvPr/>
        </p:nvGrpSpPr>
        <p:grpSpPr>
          <a:xfrm>
            <a:off x="2266719" y="4271206"/>
            <a:ext cx="4423227" cy="830997"/>
            <a:chOff x="2259961" y="-86603"/>
            <a:chExt cx="4423227" cy="8309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A47444-9759-E787-CC4A-3C2EC19D0910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Conclusão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28465D-7117-AEFE-D1FE-4D22CDCEA33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07</a:t>
              </a:r>
            </a:p>
          </p:txBody>
        </p:sp>
      </p:grpSp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1614537" y="3589"/>
            <a:ext cx="510451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Tópicos</a:t>
            </a:r>
            <a:endParaRPr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F5F8A6-A4B7-83CA-3C6D-6CD6B01A706D}"/>
              </a:ext>
            </a:extLst>
          </p:cNvPr>
          <p:cNvGrpSpPr/>
          <p:nvPr/>
        </p:nvGrpSpPr>
        <p:grpSpPr>
          <a:xfrm>
            <a:off x="2295823" y="1764163"/>
            <a:ext cx="3528998" cy="830997"/>
            <a:chOff x="2259961" y="-86603"/>
            <a:chExt cx="3528998" cy="8309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FE6314-435C-48AE-A618-6F123744FFC3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Ferramentas utilizadas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F54393-BC4B-64C4-3F59-0078B65696F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9" y="19867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meteorologia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área </a:t>
            </a:r>
            <a:r>
              <a:rPr lang="en-US" dirty="0" err="1"/>
              <a:t>multidisciplinar</a:t>
            </a:r>
            <a:r>
              <a:rPr lang="en-US" dirty="0"/>
              <a:t> que </a:t>
            </a:r>
            <a:r>
              <a:rPr lang="en-US" dirty="0" err="1"/>
              <a:t>influencia</a:t>
            </a:r>
            <a:r>
              <a:rPr lang="en-US" dirty="0"/>
              <a:t> todas as pessoas e as </a:t>
            </a:r>
            <a:r>
              <a:rPr lang="en-US" dirty="0" err="1"/>
              <a:t>suas</a:t>
            </a:r>
            <a:r>
              <a:rPr lang="en-US" dirty="0"/>
              <a:t> decisões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previsões</a:t>
            </a:r>
            <a:r>
              <a:rPr lang="en-US" dirty="0"/>
              <a:t> podem melhorar exponencialmente com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i="1" dirty="0"/>
              <a:t>Deep Learning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Este projeto visa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melhor previsão a </a:t>
            </a:r>
            <a:r>
              <a:rPr lang="en-US" dirty="0" err="1"/>
              <a:t>curto</a:t>
            </a:r>
            <a:r>
              <a:rPr lang="en-US" dirty="0"/>
              <a:t> prazo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8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Introdução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DEF46-7D26-211D-7E1E-E7BFEF2C0CDD}"/>
              </a:ext>
            </a:extLst>
          </p:cNvPr>
          <p:cNvSpPr txBox="1"/>
          <p:nvPr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807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541;p47">
            <a:extLst>
              <a:ext uri="{FF2B5EF4-FFF2-40B4-BE49-F238E27FC236}">
                <a16:creationId xmlns:a16="http://schemas.microsoft.com/office/drawing/2014/main" id="{327E1ABD-139B-F73F-46EE-FFEE10544264}"/>
              </a:ext>
            </a:extLst>
          </p:cNvPr>
          <p:cNvSpPr/>
          <p:nvPr/>
        </p:nvSpPr>
        <p:spPr>
          <a:xfrm>
            <a:off x="7812682" y="1221578"/>
            <a:ext cx="1329600" cy="3921921"/>
          </a:xfrm>
          <a:prstGeom prst="rect">
            <a:avLst/>
          </a:prstGeom>
          <a:solidFill>
            <a:srgbClr val="434343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41;p47">
            <a:extLst>
              <a:ext uri="{FF2B5EF4-FFF2-40B4-BE49-F238E27FC236}">
                <a16:creationId xmlns:a16="http://schemas.microsoft.com/office/drawing/2014/main" id="{F6815067-18E0-4586-F289-8FF41D59A7F4}"/>
              </a:ext>
            </a:extLst>
          </p:cNvPr>
          <p:cNvSpPr/>
          <p:nvPr/>
        </p:nvSpPr>
        <p:spPr>
          <a:xfrm>
            <a:off x="0" y="0"/>
            <a:ext cx="1329600" cy="3921918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5494020" y="1221579"/>
            <a:ext cx="3649929" cy="2700339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0" y="-11192"/>
            <a:ext cx="9144000" cy="621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Enquadramento teórico</a:t>
            </a:r>
            <a:endParaRPr dirty="0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6265784A-CDFF-0A5A-3F79-DEBB1902D043}"/>
              </a:ext>
            </a:extLst>
          </p:cNvPr>
          <p:cNvGrpSpPr/>
          <p:nvPr/>
        </p:nvGrpSpPr>
        <p:grpSpPr>
          <a:xfrm>
            <a:off x="1718" y="1221580"/>
            <a:ext cx="3368542" cy="2700339"/>
            <a:chOff x="-4133" y="621981"/>
            <a:chExt cx="3368542" cy="2700339"/>
          </a:xfrm>
        </p:grpSpPr>
        <p:sp>
          <p:nvSpPr>
            <p:cNvPr id="386" name="Google Shape;386;p42"/>
            <p:cNvSpPr/>
            <p:nvPr/>
          </p:nvSpPr>
          <p:spPr>
            <a:xfrm>
              <a:off x="-4133" y="621981"/>
              <a:ext cx="3368542" cy="270033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Google Shape;673;p28">
              <a:extLst>
                <a:ext uri="{FF2B5EF4-FFF2-40B4-BE49-F238E27FC236}">
                  <a16:creationId xmlns:a16="http://schemas.microsoft.com/office/drawing/2014/main" id="{65C8EDBB-FAEF-75AC-16B4-D00DC8AFCCEB}"/>
                </a:ext>
              </a:extLst>
            </p:cNvPr>
            <p:cNvSpPr/>
            <p:nvPr/>
          </p:nvSpPr>
          <p:spPr>
            <a:xfrm>
              <a:off x="126888" y="1087683"/>
              <a:ext cx="3106497" cy="207874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762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D42893-A48D-ADD5-6906-766E91933AF4}"/>
                </a:ext>
              </a:extLst>
            </p:cNvPr>
            <p:cNvSpPr txBox="1"/>
            <p:nvPr/>
          </p:nvSpPr>
          <p:spPr>
            <a:xfrm>
              <a:off x="690123" y="731548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O neurónio artificial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64638C8C-EA10-9C19-8F55-6171B91F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00" y="1687282"/>
            <a:ext cx="3566148" cy="2176040"/>
          </a:xfrm>
          <a:prstGeom prst="rect">
            <a:avLst/>
          </a:prstGeom>
        </p:spPr>
      </p:pic>
      <p:sp>
        <p:nvSpPr>
          <p:cNvPr id="425" name="TextBox 424">
            <a:extLst>
              <a:ext uri="{FF2B5EF4-FFF2-40B4-BE49-F238E27FC236}">
                <a16:creationId xmlns:a16="http://schemas.microsoft.com/office/drawing/2014/main" id="{0366687C-DC4E-A05D-58B4-189FDA826AAC}"/>
              </a:ext>
            </a:extLst>
          </p:cNvPr>
          <p:cNvSpPr txBox="1"/>
          <p:nvPr/>
        </p:nvSpPr>
        <p:spPr>
          <a:xfrm>
            <a:off x="5731850" y="1331147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Rede neuronal em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Deep</a:t>
            </a:r>
            <a:r>
              <a:rPr lang="pt-PT" sz="1600" b="1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endParaRPr lang="pt-PT" sz="1600" b="1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2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91D3D1-1A0C-3E7C-5166-17804BCC7446}"/>
              </a:ext>
            </a:extLst>
          </p:cNvPr>
          <p:cNvGrpSpPr/>
          <p:nvPr/>
        </p:nvGrpSpPr>
        <p:grpSpPr>
          <a:xfrm>
            <a:off x="0" y="1454987"/>
            <a:ext cx="9144000" cy="2233525"/>
            <a:chOff x="0" y="1334506"/>
            <a:chExt cx="9144000" cy="2233525"/>
          </a:xfrm>
        </p:grpSpPr>
        <p:sp>
          <p:nvSpPr>
            <p:cNvPr id="24" name="Google Shape;175;p28">
              <a:extLst>
                <a:ext uri="{FF2B5EF4-FFF2-40B4-BE49-F238E27FC236}">
                  <a16:creationId xmlns:a16="http://schemas.microsoft.com/office/drawing/2014/main" id="{E7CF7A0E-37E9-5211-864C-EB6C524E2708}"/>
                </a:ext>
              </a:extLst>
            </p:cNvPr>
            <p:cNvSpPr/>
            <p:nvPr/>
          </p:nvSpPr>
          <p:spPr>
            <a:xfrm>
              <a:off x="0" y="1349342"/>
              <a:ext cx="4580208" cy="2218615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5;p28">
              <a:extLst>
                <a:ext uri="{FF2B5EF4-FFF2-40B4-BE49-F238E27FC236}">
                  <a16:creationId xmlns:a16="http://schemas.microsoft.com/office/drawing/2014/main" id="{0F7BEB39-C3E4-83CA-D8EF-008D71204F3D}"/>
                </a:ext>
              </a:extLst>
            </p:cNvPr>
            <p:cNvSpPr/>
            <p:nvPr/>
          </p:nvSpPr>
          <p:spPr>
            <a:xfrm>
              <a:off x="4580208" y="1349268"/>
              <a:ext cx="4563792" cy="2218763"/>
            </a:xfrm>
            <a:prstGeom prst="rect">
              <a:avLst/>
            </a:prstGeom>
            <a:solidFill>
              <a:srgbClr val="908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70" name="Picture 6" descr="Introduction to Convolutional Neural Networks Architecture">
              <a:extLst>
                <a:ext uri="{FF2B5EF4-FFF2-40B4-BE49-F238E27FC236}">
                  <a16:creationId xmlns:a16="http://schemas.microsoft.com/office/drawing/2014/main" id="{54B66652-7B90-EE36-21C8-A40155FA5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97"/>
            <a:stretch/>
          </p:blipFill>
          <p:spPr bwMode="auto">
            <a:xfrm>
              <a:off x="4886176" y="1800353"/>
              <a:ext cx="3933534" cy="15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72;p28">
              <a:extLst>
                <a:ext uri="{FF2B5EF4-FFF2-40B4-BE49-F238E27FC236}">
                  <a16:creationId xmlns:a16="http://schemas.microsoft.com/office/drawing/2014/main" id="{23C72A05-3B8B-821D-1C2F-62AE121337F7}"/>
                </a:ext>
              </a:extLst>
            </p:cNvPr>
            <p:cNvSpPr txBox="1">
              <a:spLocks/>
            </p:cNvSpPr>
            <p:nvPr/>
          </p:nvSpPr>
          <p:spPr>
            <a:xfrm>
              <a:off x="4560933" y="1334506"/>
              <a:ext cx="4580208" cy="227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Convolutional Layer</a:t>
              </a:r>
            </a:p>
          </p:txBody>
        </p:sp>
        <p:pic>
          <p:nvPicPr>
            <p:cNvPr id="15" name="Picture 14" descr="A graph of red and blue dots&#10;&#10;Description automatically generated">
              <a:extLst>
                <a:ext uri="{FF2B5EF4-FFF2-40B4-BE49-F238E27FC236}">
                  <a16:creationId xmlns:a16="http://schemas.microsoft.com/office/drawing/2014/main" id="{2133E2E2-BDEA-7FDD-9773-3DBB1AC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542" y="1660816"/>
              <a:ext cx="2377125" cy="1821868"/>
            </a:xfrm>
            <a:prstGeom prst="rect">
              <a:avLst/>
            </a:prstGeom>
          </p:spPr>
        </p:pic>
        <p:sp>
          <p:nvSpPr>
            <p:cNvPr id="16" name="Google Shape;172;p28">
              <a:extLst>
                <a:ext uri="{FF2B5EF4-FFF2-40B4-BE49-F238E27FC236}">
                  <a16:creationId xmlns:a16="http://schemas.microsoft.com/office/drawing/2014/main" id="{2C584BFF-C2CF-EA99-3265-C7EA08EC4580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349194"/>
              <a:ext cx="4560934" cy="208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Batch Normalization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11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466EEF-38E4-D8C5-80C2-A8604F8274AE}"/>
              </a:ext>
            </a:extLst>
          </p:cNvPr>
          <p:cNvGrpSpPr/>
          <p:nvPr/>
        </p:nvGrpSpPr>
        <p:grpSpPr>
          <a:xfrm>
            <a:off x="0" y="1414701"/>
            <a:ext cx="9144001" cy="2314097"/>
            <a:chOff x="-1" y="1514074"/>
            <a:chExt cx="9144001" cy="2314097"/>
          </a:xfrm>
        </p:grpSpPr>
        <p:sp>
          <p:nvSpPr>
            <p:cNvPr id="175" name="Google Shape;175;p28"/>
            <p:cNvSpPr/>
            <p:nvPr/>
          </p:nvSpPr>
          <p:spPr>
            <a:xfrm>
              <a:off x="-1" y="1514148"/>
              <a:ext cx="4523961" cy="2313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72;p28">
              <a:extLst>
                <a:ext uri="{FF2B5EF4-FFF2-40B4-BE49-F238E27FC236}">
                  <a16:creationId xmlns:a16="http://schemas.microsoft.com/office/drawing/2014/main" id="{364AB9A7-ED2A-2FA4-2111-7B347D603CA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528911"/>
              <a:ext cx="4456596" cy="220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Pooling Layer</a:t>
              </a:r>
            </a:p>
          </p:txBody>
        </p:sp>
        <p:sp>
          <p:nvSpPr>
            <p:cNvPr id="14" name="Google Shape;175;p28">
              <a:extLst>
                <a:ext uri="{FF2B5EF4-FFF2-40B4-BE49-F238E27FC236}">
                  <a16:creationId xmlns:a16="http://schemas.microsoft.com/office/drawing/2014/main" id="{DC4B8F4F-5810-8BD6-295A-178875718EF9}"/>
                </a:ext>
              </a:extLst>
            </p:cNvPr>
            <p:cNvSpPr/>
            <p:nvPr/>
          </p:nvSpPr>
          <p:spPr>
            <a:xfrm>
              <a:off x="4460408" y="1514222"/>
              <a:ext cx="4683592" cy="231394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62F7D32-C6A6-D53E-8C36-534DBC2BF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7773" y="1863861"/>
              <a:ext cx="4409315" cy="1786219"/>
            </a:xfrm>
            <a:prstGeom prst="rect">
              <a:avLst/>
            </a:prstGeom>
          </p:spPr>
        </p:pic>
        <p:sp>
          <p:nvSpPr>
            <p:cNvPr id="12" name="Google Shape;172;p28">
              <a:extLst>
                <a:ext uri="{FF2B5EF4-FFF2-40B4-BE49-F238E27FC236}">
                  <a16:creationId xmlns:a16="http://schemas.microsoft.com/office/drawing/2014/main" id="{A7EDC78E-E581-B565-FC12-E13298092372}"/>
                </a:ext>
              </a:extLst>
            </p:cNvPr>
            <p:cNvSpPr txBox="1">
              <a:spLocks/>
            </p:cNvSpPr>
            <p:nvPr/>
          </p:nvSpPr>
          <p:spPr>
            <a:xfrm>
              <a:off x="4256353" y="1514074"/>
              <a:ext cx="4883835" cy="205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Dropout Layer</a:t>
              </a:r>
            </a:p>
          </p:txBody>
        </p:sp>
      </p:grpSp>
      <p:pic>
        <p:nvPicPr>
          <p:cNvPr id="1026" name="Picture 2" descr="Convolutional Neural Network Champions —Part 1: LeNet-5 (TensorFlow 2.x) |  by Amir Nejad | Towards Data Science">
            <a:extLst>
              <a:ext uri="{FF2B5EF4-FFF2-40B4-BE49-F238E27FC236}">
                <a16:creationId xmlns:a16="http://schemas.microsoft.com/office/drawing/2014/main" id="{0CB9DA03-0963-1473-D848-949BC0F5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2065194"/>
            <a:ext cx="2502560" cy="118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37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41;p47">
            <a:extLst>
              <a:ext uri="{FF2B5EF4-FFF2-40B4-BE49-F238E27FC236}">
                <a16:creationId xmlns:a16="http://schemas.microsoft.com/office/drawing/2014/main" id="{2E2E64E0-0A53-E42A-4601-4EC7D5701AF3}"/>
              </a:ext>
            </a:extLst>
          </p:cNvPr>
          <p:cNvSpPr/>
          <p:nvPr/>
        </p:nvSpPr>
        <p:spPr>
          <a:xfrm rot="5400000">
            <a:off x="4265922" y="-2007330"/>
            <a:ext cx="526151" cy="4510085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7"/>
          <p:cNvSpPr/>
          <p:nvPr/>
        </p:nvSpPr>
        <p:spPr>
          <a:xfrm>
            <a:off x="7114906" y="773237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>
            <a:off x="0" y="163"/>
            <a:ext cx="9144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03. Ferramentas utilizadas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699494" y="1745502"/>
            <a:ext cx="2291806" cy="395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Framework</a:t>
            </a:r>
            <a:r>
              <a:rPr lang="pt-BR" dirty="0">
                <a:solidFill>
                  <a:schemeClr val="bg1"/>
                </a:solidFill>
              </a:rPr>
              <a:t> baseada em </a:t>
            </a:r>
            <a:r>
              <a:rPr lang="pt-BR" i="1" dirty="0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i="1" dirty="0">
                <a:solidFill>
                  <a:schemeClr val="bg1"/>
                </a:solidFill>
              </a:rPr>
              <a:t>CSS</a:t>
            </a:r>
            <a:r>
              <a:rPr lang="pt-BR" dirty="0">
                <a:solidFill>
                  <a:schemeClr val="bg1"/>
                </a:solidFill>
              </a:rPr>
              <a:t>  e </a:t>
            </a:r>
            <a:r>
              <a:rPr lang="pt-BR" i="1" dirty="0" err="1">
                <a:solidFill>
                  <a:schemeClr val="bg1"/>
                </a:solidFill>
              </a:rPr>
              <a:t>JavaScript</a:t>
            </a:r>
            <a:endParaRPr lang="pt-BR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636813" y="1262834"/>
            <a:ext cx="1412236" cy="378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Vue.js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57AB2F83-6208-93AF-9435-D5840DAF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4" y="1036851"/>
            <a:ext cx="556856" cy="4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42;p47">
            <a:extLst>
              <a:ext uri="{FF2B5EF4-FFF2-40B4-BE49-F238E27FC236}">
                <a16:creationId xmlns:a16="http://schemas.microsoft.com/office/drawing/2014/main" id="{346FB887-4A6D-5C10-F834-143953D5E89B}"/>
              </a:ext>
            </a:extLst>
          </p:cNvPr>
          <p:cNvSpPr/>
          <p:nvPr/>
        </p:nvSpPr>
        <p:spPr>
          <a:xfrm>
            <a:off x="5508406" y="932344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53;p47">
            <a:extLst>
              <a:ext uri="{FF2B5EF4-FFF2-40B4-BE49-F238E27FC236}">
                <a16:creationId xmlns:a16="http://schemas.microsoft.com/office/drawing/2014/main" id="{719DD517-10E6-1203-695A-4BE49FED38AC}"/>
              </a:ext>
            </a:extLst>
          </p:cNvPr>
          <p:cNvSpPr txBox="1">
            <a:spLocks/>
          </p:cNvSpPr>
          <p:nvPr/>
        </p:nvSpPr>
        <p:spPr>
          <a:xfrm>
            <a:off x="5487900" y="1702521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Plataforma de gestão e controlo de versões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Google Shape;556;p47">
            <a:extLst>
              <a:ext uri="{FF2B5EF4-FFF2-40B4-BE49-F238E27FC236}">
                <a16:creationId xmlns:a16="http://schemas.microsoft.com/office/drawing/2014/main" id="{FA72299B-7FE1-537B-BCE5-876F6903F0CF}"/>
              </a:ext>
            </a:extLst>
          </p:cNvPr>
          <p:cNvSpPr txBox="1">
            <a:spLocks/>
          </p:cNvSpPr>
          <p:nvPr/>
        </p:nvSpPr>
        <p:spPr>
          <a:xfrm>
            <a:off x="5321989" y="1278875"/>
            <a:ext cx="1848117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GitHub</a:t>
            </a:r>
          </a:p>
        </p:txBody>
      </p:sp>
      <p:sp>
        <p:nvSpPr>
          <p:cNvPr id="6" name="Google Shape;542;p47">
            <a:extLst>
              <a:ext uri="{FF2B5EF4-FFF2-40B4-BE49-F238E27FC236}">
                <a16:creationId xmlns:a16="http://schemas.microsoft.com/office/drawing/2014/main" id="{4683090D-0854-5E2B-F029-404C4FE2EB58}"/>
              </a:ext>
            </a:extLst>
          </p:cNvPr>
          <p:cNvSpPr/>
          <p:nvPr/>
        </p:nvSpPr>
        <p:spPr>
          <a:xfrm>
            <a:off x="5508406" y="2156533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53;p47">
            <a:extLst>
              <a:ext uri="{FF2B5EF4-FFF2-40B4-BE49-F238E27FC236}">
                <a16:creationId xmlns:a16="http://schemas.microsoft.com/office/drawing/2014/main" id="{6FAAEC8C-7CB6-93C6-B1B0-0823E1AB7EAB}"/>
              </a:ext>
            </a:extLst>
          </p:cNvPr>
          <p:cNvSpPr txBox="1">
            <a:spLocks/>
          </p:cNvSpPr>
          <p:nvPr/>
        </p:nvSpPr>
        <p:spPr>
          <a:xfrm>
            <a:off x="5487900" y="2926710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grande extensibilidade e terminal integrado</a:t>
            </a:r>
            <a:endParaRPr lang="pt-BR" i="1" dirty="0">
              <a:solidFill>
                <a:schemeClr val="bg1"/>
              </a:solidFill>
            </a:endParaRPr>
          </a:p>
        </p:txBody>
      </p:sp>
      <p:sp>
        <p:nvSpPr>
          <p:cNvPr id="8" name="Google Shape;556;p47">
            <a:extLst>
              <a:ext uri="{FF2B5EF4-FFF2-40B4-BE49-F238E27FC236}">
                <a16:creationId xmlns:a16="http://schemas.microsoft.com/office/drawing/2014/main" id="{B196F09B-137C-4AEB-6527-73439086E87D}"/>
              </a:ext>
            </a:extLst>
          </p:cNvPr>
          <p:cNvSpPr txBox="1">
            <a:spLocks/>
          </p:cNvSpPr>
          <p:nvPr/>
        </p:nvSpPr>
        <p:spPr>
          <a:xfrm>
            <a:off x="5377924" y="2468326"/>
            <a:ext cx="1726729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Visual Studio Code</a:t>
            </a:r>
          </a:p>
        </p:txBody>
      </p:sp>
      <p:sp>
        <p:nvSpPr>
          <p:cNvPr id="10" name="Google Shape;542;p47">
            <a:extLst>
              <a:ext uri="{FF2B5EF4-FFF2-40B4-BE49-F238E27FC236}">
                <a16:creationId xmlns:a16="http://schemas.microsoft.com/office/drawing/2014/main" id="{6BB0F801-7F28-CAF4-27C4-06FE4E0FEC93}"/>
              </a:ext>
            </a:extLst>
          </p:cNvPr>
          <p:cNvSpPr/>
          <p:nvPr/>
        </p:nvSpPr>
        <p:spPr>
          <a:xfrm>
            <a:off x="5508406" y="33802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53;p47">
            <a:extLst>
              <a:ext uri="{FF2B5EF4-FFF2-40B4-BE49-F238E27FC236}">
                <a16:creationId xmlns:a16="http://schemas.microsoft.com/office/drawing/2014/main" id="{DA10962D-B223-B292-B5C6-AF493505B2BF}"/>
              </a:ext>
            </a:extLst>
          </p:cNvPr>
          <p:cNvSpPr txBox="1">
            <a:spLocks/>
          </p:cNvSpPr>
          <p:nvPr/>
        </p:nvSpPr>
        <p:spPr>
          <a:xfrm>
            <a:off x="5531128" y="4275595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suporte a células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Google Shape;556;p47">
            <a:extLst>
              <a:ext uri="{FF2B5EF4-FFF2-40B4-BE49-F238E27FC236}">
                <a16:creationId xmlns:a16="http://schemas.microsoft.com/office/drawing/2014/main" id="{3B8409B0-0CCD-2084-543A-93131AEB9E70}"/>
              </a:ext>
            </a:extLst>
          </p:cNvPr>
          <p:cNvSpPr txBox="1">
            <a:spLocks/>
          </p:cNvSpPr>
          <p:nvPr/>
        </p:nvSpPr>
        <p:spPr>
          <a:xfrm>
            <a:off x="5649457" y="3725212"/>
            <a:ext cx="1412236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Jupyter Notebook</a:t>
            </a:r>
          </a:p>
        </p:txBody>
      </p:sp>
      <p:pic>
        <p:nvPicPr>
          <p:cNvPr id="1032" name="Picture 8" descr="What About GitHub Desktop?. “GitHub Desktop” is an application that… | by  Adam Reed | Medium">
            <a:extLst>
              <a:ext uri="{FF2B5EF4-FFF2-40B4-BE49-F238E27FC236}">
                <a16:creationId xmlns:a16="http://schemas.microsoft.com/office/drawing/2014/main" id="{01EB5E26-8D64-8781-4261-EA31AE25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61" y="868975"/>
            <a:ext cx="657245" cy="7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— Vikipediya">
            <a:extLst>
              <a:ext uri="{FF2B5EF4-FFF2-40B4-BE49-F238E27FC236}">
                <a16:creationId xmlns:a16="http://schemas.microsoft.com/office/drawing/2014/main" id="{856C1A4B-3484-4AA1-9CE5-B108811B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65" y="2177803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with white text and orange circles&#10;&#10;Description automatically generated">
            <a:extLst>
              <a:ext uri="{FF2B5EF4-FFF2-40B4-BE49-F238E27FC236}">
                <a16:creationId xmlns:a16="http://schemas.microsoft.com/office/drawing/2014/main" id="{ED699ABA-5580-EDB9-6225-A24DDA10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906" y="3407756"/>
            <a:ext cx="621919" cy="720370"/>
          </a:xfrm>
          <a:prstGeom prst="rect">
            <a:avLst/>
          </a:prstGeom>
        </p:spPr>
      </p:pic>
      <p:sp>
        <p:nvSpPr>
          <p:cNvPr id="16" name="Google Shape;540;p47">
            <a:extLst>
              <a:ext uri="{FF2B5EF4-FFF2-40B4-BE49-F238E27FC236}">
                <a16:creationId xmlns:a16="http://schemas.microsoft.com/office/drawing/2014/main" id="{34BA536B-626F-AB21-EC79-8DB3F36A4A4C}"/>
              </a:ext>
            </a:extLst>
          </p:cNvPr>
          <p:cNvSpPr/>
          <p:nvPr/>
        </p:nvSpPr>
        <p:spPr>
          <a:xfrm>
            <a:off x="720000" y="34310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4;p47">
            <a:extLst>
              <a:ext uri="{FF2B5EF4-FFF2-40B4-BE49-F238E27FC236}">
                <a16:creationId xmlns:a16="http://schemas.microsoft.com/office/drawing/2014/main" id="{4E75AF07-1FE9-A103-4EB3-6210DF8C9341}"/>
              </a:ext>
            </a:extLst>
          </p:cNvPr>
          <p:cNvSpPr txBox="1">
            <a:spLocks/>
          </p:cNvSpPr>
          <p:nvPr/>
        </p:nvSpPr>
        <p:spPr>
          <a:xfrm>
            <a:off x="717850" y="4158344"/>
            <a:ext cx="2271300" cy="4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Web </a:t>
            </a:r>
            <a:r>
              <a:rPr lang="en-US" i="1" dirty="0" err="1">
                <a:solidFill>
                  <a:schemeClr val="bg1"/>
                </a:solidFill>
              </a:rPr>
              <a:t>Developement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8" name="Google Shape;555;p47">
            <a:extLst>
              <a:ext uri="{FF2B5EF4-FFF2-40B4-BE49-F238E27FC236}">
                <a16:creationId xmlns:a16="http://schemas.microsoft.com/office/drawing/2014/main" id="{77B08D8A-B9E2-D0D1-9328-2F29EC2F107E}"/>
              </a:ext>
            </a:extLst>
          </p:cNvPr>
          <p:cNvSpPr txBox="1">
            <a:spLocks/>
          </p:cNvSpPr>
          <p:nvPr/>
        </p:nvSpPr>
        <p:spPr>
          <a:xfrm>
            <a:off x="1254126" y="3731964"/>
            <a:ext cx="148101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dirty="0">
                <a:solidFill>
                  <a:schemeClr val="lt1"/>
                </a:solidFill>
              </a:rPr>
              <a:t>Flask</a:t>
            </a:r>
          </a:p>
        </p:txBody>
      </p:sp>
      <p:sp>
        <p:nvSpPr>
          <p:cNvPr id="540" name="Google Shape;540;p47"/>
          <p:cNvSpPr/>
          <p:nvPr/>
        </p:nvSpPr>
        <p:spPr>
          <a:xfrm>
            <a:off x="727522" y="2201158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725372" y="2928471"/>
            <a:ext cx="2271300" cy="424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Learning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1243873" y="2546565"/>
            <a:ext cx="148101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Tensorflow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4213A0-4A20-F0ED-B8E2-29456A9F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3" y="2255653"/>
            <a:ext cx="587540" cy="6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C64A78-6886-2D3F-3FDA-B5437D23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6" y="3484043"/>
            <a:ext cx="516251" cy="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157466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01982" y="2933228"/>
            <a:ext cx="352500" cy="569289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630907" y="2933228"/>
            <a:ext cx="352500" cy="56929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855569" y="2861416"/>
            <a:ext cx="352500" cy="641101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45"/>
          <p:cNvCxnSpPr>
            <a:cxnSpLocks/>
          </p:cNvCxnSpPr>
          <p:nvPr/>
        </p:nvCxnSpPr>
        <p:spPr>
          <a:xfrm flipH="1" flipV="1">
            <a:off x="5316571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2" name="Google Shape;462;p45"/>
          <p:cNvGrpSpPr/>
          <p:nvPr/>
        </p:nvGrpSpPr>
        <p:grpSpPr>
          <a:xfrm>
            <a:off x="855569" y="2233128"/>
            <a:ext cx="6001362" cy="222300"/>
            <a:chOff x="1464850" y="436376"/>
            <a:chExt cx="6001362" cy="2223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3" name="Google Shape;473;p45"/>
          <p:cNvSpPr txBox="1"/>
          <p:nvPr/>
        </p:nvSpPr>
        <p:spPr>
          <a:xfrm>
            <a:off x="5307993" y="975393"/>
            <a:ext cx="1437788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Foco na coerência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4" name="Google Shape;474;p45"/>
          <p:cNvCxnSpPr>
            <a:cxnSpLocks/>
          </p:cNvCxnSpPr>
          <p:nvPr/>
        </p:nvCxnSpPr>
        <p:spPr>
          <a:xfrm flipV="1">
            <a:off x="3900419" y="2369463"/>
            <a:ext cx="0" cy="11312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45"/>
          <p:cNvSpPr txBox="1"/>
          <p:nvPr/>
        </p:nvSpPr>
        <p:spPr>
          <a:xfrm>
            <a:off x="3908780" y="2870908"/>
            <a:ext cx="196852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Normalização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19457" y="2870908"/>
            <a:ext cx="1662072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Obtenção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0" name="Google Shape;480;p45"/>
          <p:cNvCxnSpPr>
            <a:cxnSpLocks/>
            <a:endCxn id="465" idx="0"/>
          </p:cNvCxnSpPr>
          <p:nvPr/>
        </p:nvCxnSpPr>
        <p:spPr>
          <a:xfrm flipH="1" flipV="1">
            <a:off x="6745781" y="2233128"/>
            <a:ext cx="2613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5"/>
          <p:cNvSpPr txBox="1"/>
          <p:nvPr/>
        </p:nvSpPr>
        <p:spPr>
          <a:xfrm>
            <a:off x="6745781" y="2870908"/>
            <a:ext cx="1909437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augmentation</a:t>
            </a:r>
            <a:endParaRPr sz="1800" b="1" i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" name="Google Shape;452;p45">
            <a:extLst>
              <a:ext uri="{FF2B5EF4-FFF2-40B4-BE49-F238E27FC236}">
                <a16:creationId xmlns:a16="http://schemas.microsoft.com/office/drawing/2014/main" id="{6FE9BBA8-0C73-FDAF-CA66-B30B4B2E7511}"/>
              </a:ext>
            </a:extLst>
          </p:cNvPr>
          <p:cNvSpPr/>
          <p:nvPr/>
        </p:nvSpPr>
        <p:spPr>
          <a:xfrm>
            <a:off x="2248278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458;p45">
            <a:extLst>
              <a:ext uri="{FF2B5EF4-FFF2-40B4-BE49-F238E27FC236}">
                <a16:creationId xmlns:a16="http://schemas.microsoft.com/office/drawing/2014/main" id="{4469AD63-0D3D-D5E7-B5F6-5E9105029BBD}"/>
              </a:ext>
            </a:extLst>
          </p:cNvPr>
          <p:cNvCxnSpPr>
            <a:cxnSpLocks/>
          </p:cNvCxnSpPr>
          <p:nvPr/>
        </p:nvCxnSpPr>
        <p:spPr>
          <a:xfrm flipH="1" flipV="1">
            <a:off x="2407383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73;p45">
            <a:extLst>
              <a:ext uri="{FF2B5EF4-FFF2-40B4-BE49-F238E27FC236}">
                <a16:creationId xmlns:a16="http://schemas.microsoft.com/office/drawing/2014/main" id="{B161AB4D-FF8F-FD40-CE52-1AA19E94CA62}"/>
              </a:ext>
            </a:extLst>
          </p:cNvPr>
          <p:cNvSpPr txBox="1"/>
          <p:nvPr/>
        </p:nvSpPr>
        <p:spPr>
          <a:xfrm>
            <a:off x="2388198" y="987410"/>
            <a:ext cx="1621816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Recorte por distritos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>
            <a:cxnSpLocks/>
            <a:endCxn id="463" idx="0"/>
          </p:cNvCxnSpPr>
          <p:nvPr/>
        </p:nvCxnSpPr>
        <p:spPr>
          <a:xfrm flipV="1">
            <a:off x="957194" y="2233128"/>
            <a:ext cx="9525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065AF9A-FE85-E5FB-5C40-0914258C9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729683"/>
              </p:ext>
            </p:extLst>
          </p:nvPr>
        </p:nvGraphicFramePr>
        <p:xfrm>
          <a:off x="1106482" y="4129799"/>
          <a:ext cx="6095999" cy="889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4370352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5838871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5447729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6483582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323428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5254101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4528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6 a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3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21592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1968"/>
                  </a:ext>
                </a:extLst>
              </a:tr>
            </a:tbl>
          </a:graphicData>
        </a:graphic>
      </p:graphicFrame>
      <p:sp>
        <p:nvSpPr>
          <p:cNvPr id="44" name="Google Shape;541;p47">
            <a:extLst>
              <a:ext uri="{FF2B5EF4-FFF2-40B4-BE49-F238E27FC236}">
                <a16:creationId xmlns:a16="http://schemas.microsoft.com/office/drawing/2014/main" id="{0007213B-F42E-D35C-8BC1-58F400FA0658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36;p44">
            <a:extLst>
              <a:ext uri="{FF2B5EF4-FFF2-40B4-BE49-F238E27FC236}">
                <a16:creationId xmlns:a16="http://schemas.microsoft.com/office/drawing/2014/main" id="{4BB8424A-D0B5-2B9B-D772-8F6A13244E2F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0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16B60CA-AA06-F669-4B73-774E913ADC1B}"/>
              </a:ext>
            </a:extLst>
          </p:cNvPr>
          <p:cNvSpPr/>
          <p:nvPr/>
        </p:nvSpPr>
        <p:spPr>
          <a:xfrm>
            <a:off x="0" y="0"/>
            <a:ext cx="42248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6626688" y="-894492"/>
            <a:ext cx="772366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60821" y="-132038"/>
            <a:ext cx="3104100" cy="1175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04. Construção e treino da rede neuronal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608421" y="144715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 neuronal focada em: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→Alta capacidade de generalização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→Boa precisão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→Computacionalmente eficaz</a:t>
            </a:r>
            <a:endParaRPr dirty="0"/>
          </a:p>
        </p:txBody>
      </p:sp>
      <p:pic>
        <p:nvPicPr>
          <p:cNvPr id="196" name="Picture 195" descr="A colorful cubes with numbers and a black background&#10;&#10;Description automatically generated">
            <a:extLst>
              <a:ext uri="{FF2B5EF4-FFF2-40B4-BE49-F238E27FC236}">
                <a16:creationId xmlns:a16="http://schemas.microsoft.com/office/drawing/2014/main" id="{F354DC7E-B33A-277D-7B5F-84661CC47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1337" r="30916" b="3921"/>
          <a:stretch/>
        </p:blipFill>
        <p:spPr>
          <a:xfrm>
            <a:off x="73959" y="0"/>
            <a:ext cx="3966882" cy="3664324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0A214F44-37D4-1547-A4C0-94F51A1A2B0F}"/>
              </a:ext>
            </a:extLst>
          </p:cNvPr>
          <p:cNvSpPr/>
          <p:nvPr/>
        </p:nvSpPr>
        <p:spPr>
          <a:xfrm>
            <a:off x="2112449" y="3444096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518F6CE-8F75-180B-CBD8-40590A003782}"/>
              </a:ext>
            </a:extLst>
          </p:cNvPr>
          <p:cNvSpPr txBox="1"/>
          <p:nvPr/>
        </p:nvSpPr>
        <p:spPr>
          <a:xfrm>
            <a:off x="2137302" y="3434571"/>
            <a:ext cx="228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2.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3.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4.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5. MaxPooling2D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6.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7. Conv2D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406AFB7-57E2-4ABF-93FA-A2CA9C3DE6BC}"/>
              </a:ext>
            </a:extLst>
          </p:cNvPr>
          <p:cNvSpPr txBox="1"/>
          <p:nvPr/>
        </p:nvSpPr>
        <p:spPr>
          <a:xfrm>
            <a:off x="4425162" y="3444096"/>
            <a:ext cx="228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8.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9.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Flatten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10. Dense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11.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12.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13. Dense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2169</Words>
  <Application>Microsoft Office PowerPoint</Application>
  <PresentationFormat>On-screen Show (16:9)</PresentationFormat>
  <Paragraphs>176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Catamaran Light</vt:lpstr>
      <vt:lpstr>Livvic</vt:lpstr>
      <vt:lpstr>Fira Sans Extra Condensed Medium</vt:lpstr>
      <vt:lpstr>Roboto</vt:lpstr>
      <vt:lpstr>Times New Roman</vt:lpstr>
      <vt:lpstr>Engineering Project Proposal by Slidesgo</vt:lpstr>
      <vt:lpstr>Site WebMeteo com Inteligência Artificial</vt:lpstr>
      <vt:lpstr>Tópicos</vt:lpstr>
      <vt:lpstr>01. Introdução</vt:lpstr>
      <vt:lpstr>02. Enquadramento teórico</vt:lpstr>
      <vt:lpstr>02. Enquadramento teórico</vt:lpstr>
      <vt:lpstr>02. Enquadramento teórico</vt:lpstr>
      <vt:lpstr>03. Ferramentas utilizadas</vt:lpstr>
      <vt:lpstr>PowerPoint Presentation</vt:lpstr>
      <vt:lpstr>04. Construção e treino da rede neuronal </vt:lpstr>
      <vt:lpstr>Loss function</vt:lpstr>
      <vt:lpstr>04. Construção e treino da rede neuronal </vt:lpstr>
      <vt:lpstr>05. Website desenvolvido</vt:lpstr>
      <vt:lpstr>05. Website desenvolvido</vt:lpstr>
      <vt:lpstr>Pontos negativos</vt:lpstr>
      <vt:lpstr>07. 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Edgar Mendes</cp:lastModifiedBy>
  <cp:revision>23</cp:revision>
  <dcterms:modified xsi:type="dcterms:W3CDTF">2023-07-20T18:31:15Z</dcterms:modified>
</cp:coreProperties>
</file>